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1733" r:id="rId2"/>
    <p:sldId id="1745" r:id="rId3"/>
    <p:sldId id="1746" r:id="rId4"/>
    <p:sldId id="1747" r:id="rId5"/>
    <p:sldId id="1734" r:id="rId6"/>
    <p:sldId id="1735" r:id="rId7"/>
    <p:sldId id="1744" r:id="rId8"/>
    <p:sldId id="1739" r:id="rId9"/>
    <p:sldId id="1738" r:id="rId10"/>
    <p:sldId id="1736" r:id="rId11"/>
    <p:sldId id="1737" r:id="rId12"/>
    <p:sldId id="1529" r:id="rId13"/>
    <p:sldId id="1740" r:id="rId14"/>
    <p:sldId id="1741" r:id="rId15"/>
    <p:sldId id="1748" r:id="rId16"/>
    <p:sldId id="1742" r:id="rId17"/>
    <p:sldId id="1743" r:id="rId18"/>
    <p:sldId id="1749" r:id="rId19"/>
    <p:sldId id="1750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9BF198C-B57A-B648-B09E-1E0789CCA652}">
          <p14:sldIdLst>
            <p14:sldId id="1733"/>
            <p14:sldId id="1745"/>
            <p14:sldId id="1746"/>
            <p14:sldId id="1747"/>
            <p14:sldId id="1734"/>
            <p14:sldId id="1735"/>
            <p14:sldId id="1744"/>
            <p14:sldId id="1739"/>
            <p14:sldId id="1738"/>
            <p14:sldId id="1736"/>
            <p14:sldId id="1737"/>
            <p14:sldId id="1529"/>
            <p14:sldId id="1740"/>
            <p14:sldId id="1741"/>
            <p14:sldId id="1748"/>
            <p14:sldId id="1742"/>
            <p14:sldId id="1743"/>
            <p14:sldId id="1749"/>
            <p14:sldId id="17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67" autoAdjust="0"/>
    <p:restoredTop sz="94444" autoAdjust="0"/>
  </p:normalViewPr>
  <p:slideViewPr>
    <p:cSldViewPr>
      <p:cViewPr>
        <p:scale>
          <a:sx n="90" d="100"/>
          <a:sy n="90" d="100"/>
        </p:scale>
        <p:origin x="1376" y="5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39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FD4153-B041-4713-AB3F-C38AF5EE585E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F9FAA2-9988-4A43-952A-C072A809AF9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330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5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066800"/>
            <a:ext cx="8382000" cy="1143000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latin typeface="Avenir Black" panose="02000503020000020003" pitchFamily="2" charset="0"/>
              </a:rPr>
              <a:t>A Brief History of My Experiences as a Scientist on Social Media</a:t>
            </a:r>
            <a:endParaRPr lang="en-US" b="1" dirty="0">
              <a:latin typeface="Avenir Black" panose="02000503020000020003" pitchFamily="2" charset="0"/>
              <a:ea typeface="Avenir Black" charset="0"/>
              <a:cs typeface="Avenir Black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205163"/>
            <a:ext cx="8229600" cy="3429000"/>
          </a:xfrm>
        </p:spPr>
        <p:txBody>
          <a:bodyPr>
            <a:normAutofit fontScale="77500" lnSpcReduction="200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>
                <a:latin typeface="Avenir Book" charset="0"/>
                <a:ea typeface="Avenir Book" charset="0"/>
                <a:cs typeface="Avenir Book" charset="0"/>
              </a:rPr>
              <a:t>Dr. Joshua R. Herr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b="1" dirty="0">
                <a:latin typeface="Avenir Book" charset="0"/>
                <a:ea typeface="Avenir Book" charset="0"/>
                <a:cs typeface="Avenir Book" charset="0"/>
              </a:rPr>
              <a:t>Department of Plant Pathology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b="1" dirty="0">
                <a:latin typeface="Avenir Book" charset="0"/>
                <a:ea typeface="Avenir Book" charset="0"/>
                <a:cs typeface="Avenir Book" charset="0"/>
              </a:rPr>
              <a:t>Center for Plant Science Innovation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b="1" dirty="0">
                <a:latin typeface="Avenir Book" charset="0"/>
                <a:ea typeface="Avenir Book" charset="0"/>
                <a:cs typeface="Avenir Book" charset="0"/>
              </a:rPr>
              <a:t>University of Nebraska </a:t>
            </a:r>
            <a:r>
              <a:rPr lang="mr-IN" sz="2600" b="1" dirty="0">
                <a:latin typeface="Avenir Book" charset="0"/>
                <a:ea typeface="Avenir Book" charset="0"/>
                <a:cs typeface="Avenir Book" charset="0"/>
              </a:rPr>
              <a:t>–</a:t>
            </a:r>
            <a:r>
              <a:rPr lang="en-US" sz="2600" b="1" dirty="0">
                <a:latin typeface="Avenir Book" charset="0"/>
                <a:ea typeface="Avenir Book" charset="0"/>
                <a:cs typeface="Avenir Book" charset="0"/>
              </a:rPr>
              <a:t> Lincoln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b="1" dirty="0" err="1">
                <a:latin typeface="Avenir Book" charset="0"/>
                <a:ea typeface="Avenir Book" charset="0"/>
                <a:cs typeface="Avenir Book" charset="0"/>
              </a:rPr>
              <a:t>number_three</a:t>
            </a:r>
            <a:endParaRPr lang="en-US" b="1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>
                <a:latin typeface="Avenir Book" charset="0"/>
                <a:ea typeface="Avenir Book" charset="0"/>
                <a:cs typeface="Avenir Book" charset="0"/>
              </a:rPr>
              <a:t>joshuaherr.com</a:t>
            </a:r>
            <a:r>
              <a:rPr lang="en-US" b="1" dirty="0">
                <a:latin typeface="Avenir Book" charset="0"/>
                <a:ea typeface="Avenir Book" charset="0"/>
                <a:cs typeface="Avenir Book" charset="0"/>
              </a:rPr>
              <a:t> / </a:t>
            </a:r>
            <a:r>
              <a:rPr lang="en-US" b="1" dirty="0" err="1">
                <a:latin typeface="Avenir Book" charset="0"/>
                <a:ea typeface="Avenir Book" charset="0"/>
                <a:cs typeface="Avenir Book" charset="0"/>
              </a:rPr>
              <a:t>herrlab.com</a:t>
            </a:r>
            <a:endParaRPr lang="en-US" b="1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Avenir Book" charset="0"/>
              <a:ea typeface="Avenir Book" charset="0"/>
              <a:cs typeface="Avenir Book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Avenir Book" charset="0"/>
                <a:ea typeface="Avenir Book" charset="0"/>
                <a:cs typeface="Avenir Book" charset="0"/>
              </a:rPr>
              <a:t>June 28</a:t>
            </a:r>
            <a:r>
              <a:rPr lang="en-US" b="1" baseline="30000" dirty="0">
                <a:latin typeface="Avenir Book" charset="0"/>
                <a:ea typeface="Avenir Book" charset="0"/>
                <a:cs typeface="Avenir Book" charset="0"/>
              </a:rPr>
              <a:t>th</a:t>
            </a:r>
            <a:r>
              <a:rPr lang="en-US" b="1" dirty="0">
                <a:latin typeface="Avenir Book" charset="0"/>
                <a:ea typeface="Avenir Book" charset="0"/>
                <a:cs typeface="Avenir Book" charset="0"/>
              </a:rPr>
              <a:t>, 2018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036" y="5257800"/>
            <a:ext cx="1376363" cy="1376363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5281612"/>
            <a:ext cx="1379538" cy="1379538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9574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C6658-E130-3843-9A92-E11A8CEB5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venir Black" panose="02000503020000020003" pitchFamily="2" charset="0"/>
              </a:rPr>
              <a:t>Where Do the Tweets Go?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F11CAB-3CC8-CD4B-B18D-70ADFAF8E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0"/>
            <a:ext cx="8686800" cy="506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815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25DD6-92EA-274A-B3F1-5EC04092D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Avenir Black" panose="02000503020000020003" pitchFamily="2" charset="0"/>
              </a:rPr>
              <a:t>Where Else Do the Tweets Go?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D4CB6E-9126-3A4D-B8CC-9079C438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338257"/>
            <a:ext cx="8763000" cy="537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226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81000"/>
            <a:ext cx="8839200" cy="1143000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Avenir Black" panose="02000503020000020003" pitchFamily="2" charset="0"/>
                <a:ea typeface="Avenir Book" charset="0"/>
                <a:cs typeface="Avenir Book" charset="0"/>
              </a:rPr>
              <a:t>Consequences of Twitter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9875" y="1524000"/>
            <a:ext cx="86042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NSF Program Manager to me via email (paraphrased):</a:t>
            </a:r>
          </a:p>
          <a:p>
            <a:endParaRPr lang="en-US" sz="3200" b="1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“Hi. I follow you on Twitter. I appreciate your expertise. Would you be willing to provide an ad hoc review of some grants?”</a:t>
            </a:r>
          </a:p>
        </p:txBody>
      </p:sp>
    </p:spTree>
    <p:extLst>
      <p:ext uri="{BB962C8B-B14F-4D97-AF65-F5344CB8AC3E}">
        <p14:creationId xmlns:p14="http://schemas.microsoft.com/office/powerpoint/2010/main" val="1233501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81000"/>
            <a:ext cx="8839200" cy="1143000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Avenir Black" panose="02000503020000020003" pitchFamily="2" charset="0"/>
                <a:ea typeface="Avenir Book" charset="0"/>
                <a:cs typeface="Avenir Book" charset="0"/>
              </a:rPr>
              <a:t>Consequences of Twitter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9875" y="1524000"/>
            <a:ext cx="86042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Journal Editor to me via email (paraphrased):</a:t>
            </a:r>
          </a:p>
          <a:p>
            <a:endParaRPr lang="en-US" sz="3200" b="1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“Hi. I follow you on Twitter. I appreciate your expertise. Would you be willing to provide a minireview or commentary for our journal special issue?”</a:t>
            </a:r>
          </a:p>
        </p:txBody>
      </p:sp>
    </p:spTree>
    <p:extLst>
      <p:ext uri="{BB962C8B-B14F-4D97-AF65-F5344CB8AC3E}">
        <p14:creationId xmlns:p14="http://schemas.microsoft.com/office/powerpoint/2010/main" val="2812481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81000"/>
            <a:ext cx="8839200" cy="1143000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Avenir Black" panose="02000503020000020003" pitchFamily="2" charset="0"/>
                <a:ea typeface="Avenir Book" charset="0"/>
                <a:cs typeface="Avenir Book" charset="0"/>
              </a:rPr>
              <a:t>Consequences of Twitter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9875" y="1524000"/>
            <a:ext cx="86042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Potential PhD Student to me via email (paraphrased):</a:t>
            </a:r>
          </a:p>
          <a:p>
            <a:endParaRPr lang="en-US" sz="3200" b="1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“Hi. I follow you on Twitter. I would like to work with you. Are you currently accepting students?”</a:t>
            </a:r>
          </a:p>
        </p:txBody>
      </p:sp>
    </p:spTree>
    <p:extLst>
      <p:ext uri="{BB962C8B-B14F-4D97-AF65-F5344CB8AC3E}">
        <p14:creationId xmlns:p14="http://schemas.microsoft.com/office/powerpoint/2010/main" val="1151416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81000"/>
            <a:ext cx="8839200" cy="1143000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Avenir Black" panose="02000503020000020003" pitchFamily="2" charset="0"/>
                <a:ea typeface="Avenir Book" charset="0"/>
                <a:cs typeface="Avenir Book" charset="0"/>
              </a:rPr>
              <a:t>Consequences of Twitter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9875" y="1524000"/>
            <a:ext cx="86042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Faculty member from another institution to me via email (paraphrased):</a:t>
            </a:r>
          </a:p>
          <a:p>
            <a:endParaRPr lang="en-US" sz="3200" b="1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“Hi. I follow you on Twitter. I was wondering if you would like to come give a departmental seminar at our university?”</a:t>
            </a:r>
          </a:p>
        </p:txBody>
      </p:sp>
    </p:spTree>
    <p:extLst>
      <p:ext uri="{BB962C8B-B14F-4D97-AF65-F5344CB8AC3E}">
        <p14:creationId xmlns:p14="http://schemas.microsoft.com/office/powerpoint/2010/main" val="1109621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81000"/>
            <a:ext cx="8839200" cy="1143000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Avenir Black" panose="02000503020000020003" pitchFamily="2" charset="0"/>
                <a:ea typeface="Avenir Book" charset="0"/>
                <a:cs typeface="Avenir Book" charset="0"/>
              </a:rPr>
              <a:t>Consequences of Twitter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9875" y="1524000"/>
            <a:ext cx="86042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Cool scientist to me in person at a conference (paraphrased):</a:t>
            </a:r>
          </a:p>
          <a:p>
            <a:endParaRPr lang="en-US" sz="3200" b="1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“Hi. I follow you on Twitter. Do you want to get a coffee and talk about this grant I want you to be involved in?”</a:t>
            </a:r>
          </a:p>
        </p:txBody>
      </p:sp>
    </p:spTree>
    <p:extLst>
      <p:ext uri="{BB962C8B-B14F-4D97-AF65-F5344CB8AC3E}">
        <p14:creationId xmlns:p14="http://schemas.microsoft.com/office/powerpoint/2010/main" val="708599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81000"/>
            <a:ext cx="8839200" cy="1143000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Avenir Black" panose="02000503020000020003" pitchFamily="2" charset="0"/>
                <a:ea typeface="Avenir Book" charset="0"/>
                <a:cs typeface="Avenir Book" charset="0"/>
              </a:rPr>
              <a:t>Consequences of Twitter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9875" y="1524000"/>
            <a:ext cx="86042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Promotion &amp; Tenure Committee member to me via email (paraphrased):</a:t>
            </a:r>
          </a:p>
          <a:p>
            <a:endParaRPr lang="en-US" sz="3200" b="1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“Hi. Among other things, the committee thinks the time you spend on social media could be better spent doing research.</a:t>
            </a:r>
          </a:p>
          <a:p>
            <a:endParaRPr lang="en-US" sz="3200" b="1" dirty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By the way, I liked that one tweet about my graduate student’s work from way back.”</a:t>
            </a:r>
          </a:p>
        </p:txBody>
      </p:sp>
    </p:spTree>
    <p:extLst>
      <p:ext uri="{BB962C8B-B14F-4D97-AF65-F5344CB8AC3E}">
        <p14:creationId xmlns:p14="http://schemas.microsoft.com/office/powerpoint/2010/main" val="31907533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23FD3-01DD-914D-9C15-57AC07AB6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b="1" dirty="0">
                <a:latin typeface="Avenir Black" panose="02000503020000020003" pitchFamily="2" charset="0"/>
              </a:rPr>
              <a:t>My Advice for Using Twitter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8DB732-7BC9-8C4B-A7B1-E9A622D413DD}"/>
              </a:ext>
            </a:extLst>
          </p:cNvPr>
          <p:cNvSpPr txBox="1"/>
          <p:nvPr/>
        </p:nvSpPr>
        <p:spPr>
          <a:xfrm>
            <a:off x="228600" y="1295400"/>
            <a:ext cx="8763000" cy="5093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500" b="1" dirty="0">
                <a:latin typeface="Avenir Black" panose="02000503020000020003" pitchFamily="2" charset="0"/>
              </a:rPr>
              <a:t>Don’t Try to Read Every Tweet (8000 every second!)</a:t>
            </a:r>
          </a:p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500" b="1" dirty="0">
                <a:latin typeface="Avenir Black" panose="02000503020000020003" pitchFamily="2" charset="0"/>
              </a:rPr>
              <a:t>Try to Add Content (photos, video) or Links to Information</a:t>
            </a:r>
          </a:p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500" b="1" dirty="0">
                <a:latin typeface="Avenir Black" panose="02000503020000020003" pitchFamily="2" charset="0"/>
              </a:rPr>
              <a:t>Drive Traffic to Your Sites and Those of Others (Publications, Websites, etc.) </a:t>
            </a:r>
          </a:p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500" b="1" dirty="0">
                <a:latin typeface="Avenir Black" panose="02000503020000020003" pitchFamily="2" charset="0"/>
              </a:rPr>
              <a:t>Don’t be Afraid to Interact</a:t>
            </a:r>
          </a:p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500" b="1" dirty="0">
                <a:latin typeface="Avenir Black" panose="02000503020000020003" pitchFamily="2" charset="0"/>
              </a:rPr>
              <a:t>Know Your Followers and Strike the “Right” Balance.</a:t>
            </a:r>
          </a:p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500" b="1" dirty="0">
                <a:latin typeface="Avenir Black" panose="02000503020000020003" pitchFamily="2" charset="0"/>
              </a:rPr>
              <a:t>Use a Tweet Manager if it Helps (I use </a:t>
            </a:r>
            <a:r>
              <a:rPr lang="en-US" sz="2500" b="1" dirty="0" err="1">
                <a:latin typeface="Avenir Black" panose="02000503020000020003" pitchFamily="2" charset="0"/>
              </a:rPr>
              <a:t>TweetDeck</a:t>
            </a:r>
            <a:r>
              <a:rPr lang="en-US" sz="2500" b="1" dirty="0">
                <a:latin typeface="Avenir Black" panose="02000503020000020003" pitchFamily="2" charset="0"/>
              </a:rPr>
              <a:t>)</a:t>
            </a:r>
          </a:p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500" b="1" dirty="0">
                <a:latin typeface="Avenir Black" panose="02000503020000020003" pitchFamily="2" charset="0"/>
              </a:rPr>
              <a:t>Use #hashtags, @mentions, and links intelligently</a:t>
            </a:r>
          </a:p>
        </p:txBody>
      </p:sp>
    </p:spTree>
    <p:extLst>
      <p:ext uri="{BB962C8B-B14F-4D97-AF65-F5344CB8AC3E}">
        <p14:creationId xmlns:p14="http://schemas.microsoft.com/office/powerpoint/2010/main" val="3038607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BC375-CF27-CA42-997F-2A1A264C2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990600"/>
            <a:ext cx="8229600" cy="1143000"/>
          </a:xfrm>
        </p:spPr>
        <p:txBody>
          <a:bodyPr/>
          <a:lstStyle/>
          <a:p>
            <a:r>
              <a:rPr lang="en-US" b="1" dirty="0">
                <a:latin typeface="Avenir Black" panose="02000503020000020003" pitchFamily="2" charset="0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3C6B1-BD68-714D-A8CC-DDD9C6BB9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4093" y="3429000"/>
            <a:ext cx="4291013" cy="2286000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b="1" dirty="0">
                <a:latin typeface="Avenir Black" panose="02000503020000020003" pitchFamily="2" charset="0"/>
              </a:rPr>
              <a:t>Please follow me at:</a:t>
            </a:r>
          </a:p>
          <a:p>
            <a:pPr marL="0" indent="0" algn="ctr">
              <a:buNone/>
            </a:pPr>
            <a:endParaRPr lang="en-US" b="1" dirty="0">
              <a:latin typeface="Avenir Black" panose="02000503020000020003" pitchFamily="2" charset="0"/>
            </a:endParaRPr>
          </a:p>
          <a:p>
            <a:pPr marL="0" indent="0" algn="ctr">
              <a:buNone/>
            </a:pPr>
            <a:r>
              <a:rPr lang="en-US" b="1" dirty="0">
                <a:latin typeface="Avenir Black" panose="02000503020000020003" pitchFamily="2" charset="0"/>
              </a:rPr>
              <a:t>@</a:t>
            </a:r>
            <a:r>
              <a:rPr lang="en-US" b="1" dirty="0" err="1">
                <a:latin typeface="Avenir Black" panose="02000503020000020003" pitchFamily="2" charset="0"/>
              </a:rPr>
              <a:t>number_three</a:t>
            </a:r>
            <a:endParaRPr lang="en-US" b="1" dirty="0">
              <a:latin typeface="Avenir Black" panose="02000503020000020003" pitchFamily="2" charset="0"/>
            </a:endParaRPr>
          </a:p>
          <a:p>
            <a:pPr marL="0" indent="0" algn="ctr">
              <a:buNone/>
            </a:pPr>
            <a:r>
              <a:rPr lang="en-US" b="1" dirty="0" err="1">
                <a:latin typeface="Avenir Black" panose="02000503020000020003" pitchFamily="2" charset="0"/>
              </a:rPr>
              <a:t>joshuaherr.com</a:t>
            </a:r>
            <a:endParaRPr lang="en-US" b="1" dirty="0">
              <a:latin typeface="Avenir Black" panose="02000503020000020003" pitchFamily="2" charset="0"/>
            </a:endParaRPr>
          </a:p>
          <a:p>
            <a:pPr marL="0" indent="0" algn="ctr">
              <a:buNone/>
            </a:pPr>
            <a:r>
              <a:rPr lang="en-US" b="1" dirty="0" err="1">
                <a:latin typeface="Avenir Black" panose="02000503020000020003" pitchFamily="2" charset="0"/>
              </a:rPr>
              <a:t>herrlab.com</a:t>
            </a:r>
            <a:endParaRPr lang="en-US" b="1" dirty="0">
              <a:latin typeface="Avenir Blac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136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3C11D6-8291-0344-99C0-DE2653E92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5867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764647-9885-F542-9CB6-5FFAC620E7A9}"/>
              </a:ext>
            </a:extLst>
          </p:cNvPr>
          <p:cNvSpPr txBox="1"/>
          <p:nvPr/>
        </p:nvSpPr>
        <p:spPr>
          <a:xfrm>
            <a:off x="6553200" y="6354762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Black" panose="02000503020000020003" pitchFamily="2" charset="0"/>
              </a:rPr>
              <a:t>From: </a:t>
            </a:r>
            <a:r>
              <a:rPr lang="en-US" b="1" dirty="0" err="1">
                <a:latin typeface="Avenir Black" panose="02000503020000020003" pitchFamily="2" charset="0"/>
              </a:rPr>
              <a:t>scicomm.org</a:t>
            </a:r>
            <a:endParaRPr lang="en-US" b="1" dirty="0">
              <a:latin typeface="Avenir Blac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790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D467E-15F7-7F48-ACAE-2CB3185B7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Avenir Black" panose="02000503020000020003" pitchFamily="2" charset="0"/>
              </a:rPr>
              <a:t>Blogging – my first foray into science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C8477-4C96-1347-9A19-0516BBC99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fontScale="55000" lnSpcReduction="20000"/>
          </a:bodyPr>
          <a:lstStyle/>
          <a:p>
            <a:r>
              <a:rPr lang="en-US" sz="3400" b="1" dirty="0">
                <a:latin typeface="Avenir Black" panose="02000503020000020003" pitchFamily="2" charset="0"/>
              </a:rPr>
              <a:t>Blogging from 2005-2015 (</a:t>
            </a:r>
            <a:r>
              <a:rPr lang="en-US" sz="3400" b="1" dirty="0" err="1">
                <a:latin typeface="Avenir Black" panose="02000503020000020003" pitchFamily="2" charset="0"/>
              </a:rPr>
              <a:t>cymeandcystidium.com</a:t>
            </a:r>
            <a:r>
              <a:rPr lang="en-US" sz="3400" b="1" dirty="0">
                <a:latin typeface="Avenir Black" panose="02000503020000020003" pitchFamily="2" charset="0"/>
              </a:rPr>
              <a:t>)</a:t>
            </a:r>
          </a:p>
          <a:p>
            <a:endParaRPr lang="en-US" sz="3400" b="1" dirty="0">
              <a:latin typeface="Avenir Black" panose="02000503020000020003" pitchFamily="2" charset="0"/>
            </a:endParaRPr>
          </a:p>
          <a:p>
            <a:r>
              <a:rPr lang="en-US" sz="3400" b="1" dirty="0">
                <a:latin typeface="Avenir Black" panose="02000503020000020003" pitchFamily="2" charset="0"/>
              </a:rPr>
              <a:t>PROS: </a:t>
            </a:r>
          </a:p>
          <a:p>
            <a:pPr lvl="1"/>
            <a:r>
              <a:rPr lang="en-US" sz="3400" b="1" dirty="0">
                <a:latin typeface="Avenir Black" panose="02000503020000020003" pitchFamily="2" charset="0"/>
              </a:rPr>
              <a:t>Honed my writing skills</a:t>
            </a:r>
          </a:p>
          <a:p>
            <a:pPr lvl="1"/>
            <a:r>
              <a:rPr lang="en-US" sz="3400" b="1" dirty="0">
                <a:latin typeface="Avenir Black" panose="02000503020000020003" pitchFamily="2" charset="0"/>
              </a:rPr>
              <a:t>Kept me up to speed with new research</a:t>
            </a:r>
          </a:p>
          <a:p>
            <a:pPr lvl="1"/>
            <a:r>
              <a:rPr lang="en-US" sz="3400" b="1" dirty="0">
                <a:latin typeface="Avenir Black" panose="02000503020000020003" pitchFamily="2" charset="0"/>
              </a:rPr>
              <a:t>Broadened awareness of me and my research</a:t>
            </a:r>
          </a:p>
          <a:p>
            <a:pPr lvl="1"/>
            <a:r>
              <a:rPr lang="en-US" sz="3400" b="1" dirty="0">
                <a:latin typeface="Avenir Black" panose="02000503020000020003" pitchFamily="2" charset="0"/>
              </a:rPr>
              <a:t>Writing “spark”</a:t>
            </a:r>
          </a:p>
          <a:p>
            <a:pPr lvl="1"/>
            <a:r>
              <a:rPr lang="en-US" sz="3400" b="1" dirty="0">
                <a:latin typeface="Avenir Black" panose="02000503020000020003" pitchFamily="2" charset="0"/>
              </a:rPr>
              <a:t>High content of visuals with longer writing </a:t>
            </a:r>
          </a:p>
          <a:p>
            <a:pPr lvl="1"/>
            <a:endParaRPr lang="en-US" sz="3400" b="1" dirty="0">
              <a:latin typeface="Avenir Black" panose="02000503020000020003" pitchFamily="2" charset="0"/>
            </a:endParaRPr>
          </a:p>
          <a:p>
            <a:r>
              <a:rPr lang="en-US" sz="3400" b="1" dirty="0">
                <a:latin typeface="Avenir Black" panose="02000503020000020003" pitchFamily="2" charset="0"/>
              </a:rPr>
              <a:t>CONS:</a:t>
            </a:r>
          </a:p>
          <a:p>
            <a:pPr lvl="1"/>
            <a:r>
              <a:rPr lang="en-US" sz="3400" b="1" dirty="0">
                <a:latin typeface="Avenir Black" panose="02000503020000020003" pitchFamily="2" charset="0"/>
              </a:rPr>
              <a:t>Time consuming</a:t>
            </a:r>
          </a:p>
          <a:p>
            <a:pPr lvl="1"/>
            <a:r>
              <a:rPr lang="en-US" sz="3400" b="1" dirty="0">
                <a:latin typeface="Avenir Black" panose="02000503020000020003" pitchFamily="2" charset="0"/>
              </a:rPr>
              <a:t>Costly</a:t>
            </a:r>
          </a:p>
          <a:p>
            <a:pPr lvl="1"/>
            <a:r>
              <a:rPr lang="en-US" sz="3400" b="1" dirty="0">
                <a:latin typeface="Avenir Black" panose="02000503020000020003" pitchFamily="2" charset="0"/>
              </a:rPr>
              <a:t>Blogging platforms and hosts kept changing</a:t>
            </a:r>
          </a:p>
          <a:p>
            <a:pPr lvl="1"/>
            <a:r>
              <a:rPr lang="en-US" sz="3400" b="1" dirty="0">
                <a:latin typeface="Avenir Black" panose="02000503020000020003" pitchFamily="2" charset="0"/>
              </a:rPr>
              <a:t>Getting hacked</a:t>
            </a:r>
          </a:p>
          <a:p>
            <a:pPr lvl="1"/>
            <a:r>
              <a:rPr lang="en-US" sz="3400" b="1" dirty="0">
                <a:latin typeface="Avenir Black" panose="02000503020000020003" pitchFamily="2" charset="0"/>
              </a:rPr>
              <a:t>Overwhelming feeling like no one was reading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202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D467E-15F7-7F48-ACAE-2CB3185B7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venir Black" panose="02000503020000020003" pitchFamily="2" charset="0"/>
              </a:rPr>
              <a:t>Twitter (micro-blogging) my second foray into science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C8477-4C96-1347-9A19-0516BBC99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600200"/>
            <a:ext cx="8763000" cy="4525963"/>
          </a:xfrm>
        </p:spPr>
        <p:txBody>
          <a:bodyPr>
            <a:normAutofit fontScale="25000" lnSpcReduction="20000"/>
          </a:bodyPr>
          <a:lstStyle/>
          <a:p>
            <a:r>
              <a:rPr lang="en-US" sz="8400" b="1" dirty="0">
                <a:latin typeface="Avenir Black" panose="02000503020000020003" pitchFamily="2" charset="0"/>
              </a:rPr>
              <a:t>Tweeting from 2009-current (@</a:t>
            </a:r>
            <a:r>
              <a:rPr lang="en-US" sz="8400" b="1" dirty="0" err="1">
                <a:latin typeface="Avenir Black" panose="02000503020000020003" pitchFamily="2" charset="0"/>
              </a:rPr>
              <a:t>number_three</a:t>
            </a:r>
            <a:r>
              <a:rPr lang="en-US" sz="8400" b="1" dirty="0">
                <a:latin typeface="Avenir Black" panose="02000503020000020003" pitchFamily="2" charset="0"/>
              </a:rPr>
              <a:t>)</a:t>
            </a:r>
          </a:p>
          <a:p>
            <a:endParaRPr lang="en-US" sz="8400" b="1" dirty="0">
              <a:latin typeface="Avenir Black" panose="02000503020000020003" pitchFamily="2" charset="0"/>
            </a:endParaRPr>
          </a:p>
          <a:p>
            <a:r>
              <a:rPr lang="en-US" sz="8400" b="1" dirty="0">
                <a:latin typeface="Avenir Black" panose="02000503020000020003" pitchFamily="2" charset="0"/>
              </a:rPr>
              <a:t>PROS: </a:t>
            </a:r>
          </a:p>
          <a:p>
            <a:pPr lvl="1"/>
            <a:r>
              <a:rPr lang="en-US" sz="8400" b="1" dirty="0">
                <a:latin typeface="Avenir Black" panose="02000503020000020003" pitchFamily="2" charset="0"/>
              </a:rPr>
              <a:t>Helps keep me short and to the point</a:t>
            </a:r>
          </a:p>
          <a:p>
            <a:pPr lvl="1"/>
            <a:r>
              <a:rPr lang="en-US" sz="8400" b="1" dirty="0">
                <a:latin typeface="Avenir Black" panose="02000503020000020003" pitchFamily="2" charset="0"/>
              </a:rPr>
              <a:t>Keeps me up to speed with new research</a:t>
            </a:r>
          </a:p>
          <a:p>
            <a:pPr lvl="1"/>
            <a:r>
              <a:rPr lang="en-US" sz="8400" b="1" dirty="0">
                <a:latin typeface="Avenir Black" panose="02000503020000020003" pitchFamily="2" charset="0"/>
              </a:rPr>
              <a:t>Broadened awareness of me and my research</a:t>
            </a:r>
          </a:p>
          <a:p>
            <a:pPr lvl="1"/>
            <a:r>
              <a:rPr lang="en-US" sz="8400" b="1" dirty="0">
                <a:latin typeface="Avenir Black" panose="02000503020000020003" pitchFamily="2" charset="0"/>
              </a:rPr>
              <a:t>Focus on visual content and “deliverables” </a:t>
            </a:r>
          </a:p>
          <a:p>
            <a:pPr lvl="1"/>
            <a:endParaRPr lang="en-US" sz="8400" b="1" dirty="0">
              <a:latin typeface="Avenir Black" panose="02000503020000020003" pitchFamily="2" charset="0"/>
            </a:endParaRPr>
          </a:p>
          <a:p>
            <a:r>
              <a:rPr lang="en-US" sz="8400" b="1" dirty="0">
                <a:latin typeface="Avenir Black" panose="02000503020000020003" pitchFamily="2" charset="0"/>
              </a:rPr>
              <a:t>CONS:</a:t>
            </a:r>
          </a:p>
          <a:p>
            <a:pPr lvl="1"/>
            <a:r>
              <a:rPr lang="en-US" sz="8400" b="1" dirty="0">
                <a:latin typeface="Avenir Black" panose="02000503020000020003" pitchFamily="2" charset="0"/>
              </a:rPr>
              <a:t>Time consuming</a:t>
            </a:r>
          </a:p>
          <a:p>
            <a:pPr lvl="1"/>
            <a:r>
              <a:rPr lang="en-US" sz="8400" b="1" dirty="0">
                <a:latin typeface="Avenir Black" panose="02000503020000020003" pitchFamily="2" charset="0"/>
              </a:rPr>
              <a:t>Overwhelming</a:t>
            </a:r>
          </a:p>
          <a:p>
            <a:pPr lvl="1"/>
            <a:r>
              <a:rPr lang="en-US" sz="8400" b="1" dirty="0">
                <a:latin typeface="Avenir Black" panose="02000503020000020003" pitchFamily="2" charset="0"/>
              </a:rPr>
              <a:t>Overwhelming feeling like people think I should be using my time more efficiently</a:t>
            </a:r>
          </a:p>
          <a:p>
            <a:pPr lvl="1"/>
            <a:r>
              <a:rPr lang="en-US" sz="8400" b="1" dirty="0">
                <a:latin typeface="Avenir Black" panose="02000503020000020003" pitchFamily="2" charset="0"/>
              </a:rPr>
              <a:t>Overwhelming feeling like no one was reading</a:t>
            </a:r>
          </a:p>
          <a:p>
            <a:pPr lvl="1"/>
            <a:r>
              <a:rPr lang="en-US" sz="8400" b="1" dirty="0">
                <a:latin typeface="Avenir Black" panose="02000503020000020003" pitchFamily="2" charset="0"/>
              </a:rPr>
              <a:t>Overwhelming feeling like everyone is more productive than I 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277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495C2F-AFAC-DE45-A7FE-0013CEC6D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914401"/>
            <a:ext cx="5791200" cy="5943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23FD3-01DD-914D-9C15-57AC07AB6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b="1" dirty="0">
                <a:latin typeface="Avenir Black" panose="02000503020000020003" pitchFamily="2" charset="0"/>
              </a:rPr>
              <a:t>Why Academics Use Twitter?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B6EEBA-34C5-C54D-93EC-633FB67FBEE1}"/>
              </a:ext>
            </a:extLst>
          </p:cNvPr>
          <p:cNvSpPr txBox="1"/>
          <p:nvPr/>
        </p:nvSpPr>
        <p:spPr>
          <a:xfrm>
            <a:off x="5943600" y="62484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Black" panose="02000503020000020003" pitchFamily="2" charset="0"/>
              </a:rPr>
              <a:t>Van </a:t>
            </a:r>
            <a:r>
              <a:rPr lang="en-US" b="1" dirty="0" err="1">
                <a:latin typeface="Avenir Black" panose="02000503020000020003" pitchFamily="2" charset="0"/>
              </a:rPr>
              <a:t>Noorden</a:t>
            </a:r>
            <a:r>
              <a:rPr lang="en-US" b="1" dirty="0">
                <a:latin typeface="Avenir Black" panose="02000503020000020003" pitchFamily="2" charset="0"/>
              </a:rPr>
              <a:t> 2014 Nature</a:t>
            </a:r>
          </a:p>
        </p:txBody>
      </p:sp>
    </p:spTree>
    <p:extLst>
      <p:ext uri="{BB962C8B-B14F-4D97-AF65-F5344CB8AC3E}">
        <p14:creationId xmlns:p14="http://schemas.microsoft.com/office/powerpoint/2010/main" val="532415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FDAA35-340A-7C4F-9570-23AFBB27A5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0"/>
            <a:ext cx="5867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966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23FD3-01DD-914D-9C15-57AC07AB6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b="1" dirty="0">
                <a:latin typeface="Avenir Black" panose="02000503020000020003" pitchFamily="2" charset="0"/>
              </a:rPr>
              <a:t>Why Do I Use Twitter?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8DB732-7BC9-8C4B-A7B1-E9A622D413DD}"/>
              </a:ext>
            </a:extLst>
          </p:cNvPr>
          <p:cNvSpPr txBox="1"/>
          <p:nvPr/>
        </p:nvSpPr>
        <p:spPr>
          <a:xfrm>
            <a:off x="381000" y="1371600"/>
            <a:ext cx="8305800" cy="4821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latin typeface="Avenir Black" panose="02000503020000020003" pitchFamily="2" charset="0"/>
              </a:rPr>
              <a:t>The number one way I find out about literature now (not search for…)</a:t>
            </a:r>
          </a:p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latin typeface="Avenir Black" panose="02000503020000020003" pitchFamily="2" charset="0"/>
              </a:rPr>
              <a:t>News (Breaking News!)</a:t>
            </a:r>
          </a:p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latin typeface="Avenir Black" panose="02000503020000020003" pitchFamily="2" charset="0"/>
              </a:rPr>
              <a:t>Keep up to speed with activities at UNL</a:t>
            </a:r>
          </a:p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latin typeface="Avenir Black" panose="02000503020000020003" pitchFamily="2" charset="0"/>
              </a:rPr>
              <a:t>Follow and interact with other scientists</a:t>
            </a:r>
          </a:p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latin typeface="Avenir Black" panose="02000503020000020003" pitchFamily="2" charset="0"/>
              </a:rPr>
              <a:t>Follow and interact with citizen scientists and the general public</a:t>
            </a:r>
          </a:p>
          <a:p>
            <a:pPr marL="457200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latin typeface="Avenir Black" panose="02000503020000020003" pitchFamily="2" charset="0"/>
              </a:rPr>
              <a:t>Remember information (bookmarking?)</a:t>
            </a:r>
          </a:p>
        </p:txBody>
      </p:sp>
    </p:spTree>
    <p:extLst>
      <p:ext uri="{BB962C8B-B14F-4D97-AF65-F5344CB8AC3E}">
        <p14:creationId xmlns:p14="http://schemas.microsoft.com/office/powerpoint/2010/main" val="3634690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883FC-A0E7-A74C-9988-AD2BB27CC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venir Black" panose="02000503020000020003" pitchFamily="2" charset="0"/>
              </a:rPr>
              <a:t>Tweet Views Across a Month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04E2D5-86B0-6043-A296-8205A90E10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828800"/>
            <a:ext cx="8839200" cy="3180151"/>
          </a:xfrm>
        </p:spPr>
      </p:pic>
    </p:spTree>
    <p:extLst>
      <p:ext uri="{BB962C8B-B14F-4D97-AF65-F5344CB8AC3E}">
        <p14:creationId xmlns:p14="http://schemas.microsoft.com/office/powerpoint/2010/main" val="938359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7DBC3-68F5-B748-816B-C02342AB0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D374BD-F45E-6B4A-8F86-2007C942EB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6934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06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9750</TotalTime>
  <Words>649</Words>
  <Application>Microsoft Macintosh PowerPoint</Application>
  <PresentationFormat>On-screen Show (4:3)</PresentationFormat>
  <Paragraphs>96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Avenir Black</vt:lpstr>
      <vt:lpstr>Avenir Book</vt:lpstr>
      <vt:lpstr>Calibri</vt:lpstr>
      <vt:lpstr>Office Theme</vt:lpstr>
      <vt:lpstr>A Brief History of My Experiences as a Scientist on Social Media</vt:lpstr>
      <vt:lpstr>PowerPoint Presentation</vt:lpstr>
      <vt:lpstr>Blogging – my first foray into science communication</vt:lpstr>
      <vt:lpstr>Twitter (micro-blogging) my second foray into science communication</vt:lpstr>
      <vt:lpstr>Why Academics Use Twitter?</vt:lpstr>
      <vt:lpstr>PowerPoint Presentation</vt:lpstr>
      <vt:lpstr>Why Do I Use Twitter?</vt:lpstr>
      <vt:lpstr>Tweet Views Across a Month</vt:lpstr>
      <vt:lpstr>PowerPoint Presentation</vt:lpstr>
      <vt:lpstr>Where Do the Tweets Go?</vt:lpstr>
      <vt:lpstr>Where Else Do the Tweets Go?</vt:lpstr>
      <vt:lpstr>Consequences of Twitter</vt:lpstr>
      <vt:lpstr>Consequences of Twitter</vt:lpstr>
      <vt:lpstr>Consequences of Twitter</vt:lpstr>
      <vt:lpstr>Consequences of Twitter</vt:lpstr>
      <vt:lpstr>Consequences of Twitter</vt:lpstr>
      <vt:lpstr>Consequences of Twitter</vt:lpstr>
      <vt:lpstr>My Advice for Using Twitter</vt:lpstr>
      <vt:lpstr>Questions?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Ozone Pollution Compromises Populus Transcriptome Responses to Insect Herbivore Attack</dc:title>
  <dc:creator>Josh</dc:creator>
  <cp:lastModifiedBy>Joshua Herr</cp:lastModifiedBy>
  <cp:revision>518</cp:revision>
  <dcterms:created xsi:type="dcterms:W3CDTF">2012-03-23T17:32:38Z</dcterms:created>
  <dcterms:modified xsi:type="dcterms:W3CDTF">2018-06-28T14:06:07Z</dcterms:modified>
</cp:coreProperties>
</file>